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BT" initials="JBT" lastIdx="2" clrIdx="0"/>
  <p:cmAuthor id="1" name="PhillippaB" initials="PB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082"/>
    <a:srgbClr val="636463"/>
    <a:srgbClr val="5F6062"/>
    <a:srgbClr val="FBB040"/>
    <a:srgbClr val="1D1D1C"/>
    <a:srgbClr val="EE3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98" autoAdjust="0"/>
  </p:normalViewPr>
  <p:slideViewPr>
    <p:cSldViewPr snapToGrid="0" snapToObjects="1">
      <p:cViewPr varScale="1">
        <p:scale>
          <a:sx n="115" d="100"/>
          <a:sy n="115" d="100"/>
        </p:scale>
        <p:origin x="57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411566"/>
            <a:ext cx="9144000" cy="14464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789" y="5432962"/>
            <a:ext cx="8599211" cy="588089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788" y="3060054"/>
            <a:ext cx="8362729" cy="2351512"/>
          </a:xfrm>
        </p:spPr>
        <p:txBody>
          <a:bodyPr anchor="t">
            <a:noAutofit/>
          </a:bodyPr>
          <a:lstStyle>
            <a:lvl1pPr marL="0" indent="0" algn="l">
              <a:lnSpc>
                <a:spcPts val="6340"/>
              </a:lnSpc>
              <a:spcBef>
                <a:spcPts val="0"/>
              </a:spcBef>
              <a:buNone/>
              <a:defRPr sz="4000" b="1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44788" y="6046311"/>
            <a:ext cx="8362728" cy="436005"/>
          </a:xfrm>
        </p:spPr>
        <p:txBody>
          <a:bodyPr/>
          <a:lstStyle>
            <a:lvl1pPr>
              <a:buNone/>
              <a:defRPr sz="2200">
                <a:solidFill>
                  <a:srgbClr val="636463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FC336-098B-0C4B-8638-37B2C1C5B5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618" y="306224"/>
            <a:ext cx="5113516" cy="11267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buClr>
                <a:srgbClr val="BBB0A0"/>
              </a:buClr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2pPr>
              <a:buClr>
                <a:srgbClr val="BBB0A0"/>
              </a:buClr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AU" sz="2500" kern="1200" dirty="0" smtClean="0">
                <a:solidFill>
                  <a:srgbClr val="1D1D1C"/>
                </a:solidFill>
                <a:latin typeface="Arial"/>
                <a:ea typeface="+mn-ea"/>
                <a:cs typeface="Arial"/>
              </a:defRPr>
            </a:lvl1pPr>
            <a:lvl2pPr marL="647700" indent="-295275">
              <a:buClr>
                <a:srgbClr val="BBB0A0"/>
              </a:buClr>
              <a:defRPr lang="en-AU" sz="2500" kern="1200" dirty="0" smtClean="0">
                <a:solidFill>
                  <a:srgbClr val="1D1D1C"/>
                </a:solidFill>
                <a:latin typeface="Arial"/>
                <a:ea typeface="+mn-ea"/>
                <a:cs typeface="Arial"/>
              </a:defRPr>
            </a:lvl2pPr>
            <a:lvl3pPr>
              <a:defRPr lang="en-AU" sz="2500" kern="1200" dirty="0" smtClean="0">
                <a:solidFill>
                  <a:srgbClr val="1D1D1C"/>
                </a:solidFill>
                <a:latin typeface="Arial"/>
                <a:ea typeface="+mn-ea"/>
                <a:cs typeface="Arial"/>
              </a:defRPr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500"/>
            </a:lvl1pPr>
            <a:lvl2pPr>
              <a:buClr>
                <a:srgbClr val="BBB0A0"/>
              </a:buCl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500"/>
            </a:lvl1pPr>
            <a:lvl2pPr>
              <a:buClr>
                <a:srgbClr val="BBB0A0"/>
              </a:buCl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500"/>
            </a:lvl1pPr>
            <a:lvl2pPr>
              <a:buClr>
                <a:srgbClr val="BBB0A0"/>
              </a:buClr>
              <a:defRPr sz="25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500"/>
            </a:lvl1pPr>
            <a:lvl2pPr>
              <a:buClr>
                <a:srgbClr val="BBB0A0"/>
              </a:buClr>
              <a:defRPr sz="25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500"/>
            </a:lvl1pPr>
            <a:lvl2pPr>
              <a:buClr>
                <a:srgbClr val="BBB0A0"/>
              </a:buClr>
              <a:defRPr sz="25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76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AF80FC-EB91-2843-A076-69789EE5F248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EF43ED-929D-9C40-B573-67A58B5A5A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2721"/>
            <a:ext cx="8229600" cy="644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71"/>
            <a:ext cx="8229600" cy="4278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7696" y="247806"/>
            <a:ext cx="2209800" cy="139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108700"/>
            <a:ext cx="9144000" cy="76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kern="1200">
          <a:solidFill>
            <a:srgbClr val="EE342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EE3424"/>
        </a:buClr>
        <a:buSzPct val="150000"/>
        <a:buFont typeface="Arial Black"/>
        <a:buChar char="›"/>
        <a:defRPr sz="2500" kern="1200">
          <a:solidFill>
            <a:srgbClr val="1D1D1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BB040"/>
        </a:buClr>
        <a:buSzPct val="150000"/>
        <a:buFont typeface="Arial Black"/>
        <a:buChar char="›"/>
        <a:defRPr sz="2500" kern="1200">
          <a:solidFill>
            <a:srgbClr val="1D1D1C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5F6062"/>
        </a:buClr>
        <a:buFont typeface="Arial"/>
        <a:buChar char="•"/>
        <a:defRPr sz="2500" kern="1200">
          <a:solidFill>
            <a:srgbClr val="1D1D1C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5F6062"/>
        </a:buClr>
        <a:buFont typeface="Arial"/>
        <a:buChar char="–"/>
        <a:defRPr sz="2500" kern="1200">
          <a:solidFill>
            <a:srgbClr val="1D1D1C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charset="2"/>
        <a:buChar char="§"/>
        <a:defRPr sz="2500" kern="1200">
          <a:solidFill>
            <a:srgbClr val="1D1D1C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44789" y="5164940"/>
            <a:ext cx="8362727" cy="588089"/>
          </a:xfrm>
        </p:spPr>
        <p:txBody>
          <a:bodyPr/>
          <a:lstStyle/>
          <a:p>
            <a:r>
              <a:rPr lang="en-US" dirty="0" smtClean="0"/>
              <a:t>Initial data exploration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44788" y="2728968"/>
            <a:ext cx="8362729" cy="2351512"/>
          </a:xfrm>
        </p:spPr>
        <p:txBody>
          <a:bodyPr/>
          <a:lstStyle/>
          <a:p>
            <a:r>
              <a:rPr lang="en-US" dirty="0" smtClean="0"/>
              <a:t>AFO Field Validation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RFS Predictive Services, 20220401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Surface fuel- all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0" y="1147378"/>
            <a:ext cx="7777523" cy="4751999"/>
          </a:xfrm>
        </p:spPr>
      </p:pic>
    </p:spTree>
    <p:extLst>
      <p:ext uri="{BB962C8B-B14F-4D97-AF65-F5344CB8AC3E}">
        <p14:creationId xmlns:p14="http://schemas.microsoft.com/office/powerpoint/2010/main" val="185558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461"/>
            <a:ext cx="8229600" cy="644658"/>
          </a:xfrm>
        </p:spPr>
        <p:txBody>
          <a:bodyPr/>
          <a:lstStyle/>
          <a:p>
            <a:r>
              <a:rPr lang="en-AU" dirty="0" smtClean="0"/>
              <a:t>Surface fuel – by region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" y="981119"/>
            <a:ext cx="6514285" cy="5417142"/>
          </a:xfrm>
        </p:spPr>
      </p:pic>
    </p:spTree>
    <p:extLst>
      <p:ext uri="{BB962C8B-B14F-4D97-AF65-F5344CB8AC3E}">
        <p14:creationId xmlns:p14="http://schemas.microsoft.com/office/powerpoint/2010/main" val="242149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461"/>
            <a:ext cx="8229600" cy="644658"/>
          </a:xfrm>
        </p:spPr>
        <p:txBody>
          <a:bodyPr/>
          <a:lstStyle/>
          <a:p>
            <a:r>
              <a:rPr lang="en-AU" dirty="0" smtClean="0"/>
              <a:t>Surface fuel – by vegetation type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" y="981119"/>
            <a:ext cx="6514284" cy="5417142"/>
          </a:xfrm>
        </p:spPr>
      </p:pic>
    </p:spTree>
    <p:extLst>
      <p:ext uri="{BB962C8B-B14F-4D97-AF65-F5344CB8AC3E}">
        <p14:creationId xmlns:p14="http://schemas.microsoft.com/office/powerpoint/2010/main" val="367356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Issues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Cross-correlation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4638"/>
            <a:ext cx="707047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0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Issues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Spatial sensitivity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4638"/>
            <a:ext cx="7070476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4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Issues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Spatial sensitivity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70" y="1674638"/>
            <a:ext cx="5194935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4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comparisons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949766"/>
              </p:ext>
            </p:extLst>
          </p:nvPr>
        </p:nvGraphicFramePr>
        <p:xfrm>
          <a:off x="110529" y="1288473"/>
          <a:ext cx="8886610" cy="3990111"/>
        </p:xfrm>
        <a:graphic>
          <a:graphicData uri="http://schemas.openxmlformats.org/drawingml/2006/table">
            <a:tbl>
              <a:tblPr/>
              <a:tblGrid>
                <a:gridCol w="967702">
                  <a:extLst>
                    <a:ext uri="{9D8B030D-6E8A-4147-A177-3AD203B41FA5}">
                      <a16:colId xmlns:a16="http://schemas.microsoft.com/office/drawing/2014/main" val="355371697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2602286933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4170340123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3424477212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1193690374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1687365138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698683991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2436334917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1299988656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2055450241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2180087122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1696851428"/>
                    </a:ext>
                  </a:extLst>
                </a:gridCol>
                <a:gridCol w="659909">
                  <a:extLst>
                    <a:ext uri="{9D8B030D-6E8A-4147-A177-3AD203B41FA5}">
                      <a16:colId xmlns:a16="http://schemas.microsoft.com/office/drawing/2014/main" val="2933645431"/>
                    </a:ext>
                  </a:extLst>
                </a:gridCol>
              </a:tblGrid>
              <a:tr h="25122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89" marR="7389" marT="73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AFO  10m grid n = 159</a:t>
                      </a:r>
                    </a:p>
                  </a:txBody>
                  <a:tcPr marL="7389" marR="7389" marT="73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89" marR="7389" marT="73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89" marR="7389" marT="73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89" marR="7389" marT="73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AFO  30m grid n = 159</a:t>
                      </a:r>
                    </a:p>
                  </a:txBody>
                  <a:tcPr marL="7389" marR="7389" marT="73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9" marR="7389" marT="73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9" marR="7389" marT="73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9" marR="7389" marT="73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677349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RFS Field</a:t>
                      </a:r>
                    </a:p>
                  </a:txBody>
                  <a:tcPr marL="7389" marR="7389" marT="7389" marB="0" anchor="b">
                    <a:lnL>
                      <a:noFill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cover %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height (m)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base height (m)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litter fuel (t/ha)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surface fuel (t/ha)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bark fuel (t/ha)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cover %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height (m)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base height (m)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litter fuel (t/ha)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surface fuel (t/ha)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bark fuel (t/ha)</a:t>
                      </a:r>
                    </a:p>
                  </a:txBody>
                  <a:tcPr marL="7389" marR="7389" marT="738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197190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litter depth (mm)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5754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litter cover (%)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520649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litter load (t/ha)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655695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near surface height (m)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06831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near suface cover (%)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820145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elevated fuel height (m)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223575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elev_cov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918273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elevated fuel load (t/ha)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-0.23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203938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bark load (t/ha)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615264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canopy height (m)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-0.34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-0.28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-0.07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057310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canopy cover (%)</a:t>
                      </a:r>
                    </a:p>
                  </a:txBody>
                  <a:tcPr marL="7389" marR="7389" marT="73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0.58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0.51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0.46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0.53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0.54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0.59</a:t>
                      </a:r>
                    </a:p>
                  </a:txBody>
                  <a:tcPr marL="7389" marR="7389" marT="29556" marB="2955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83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818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comparisons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053094"/>
              </p:ext>
            </p:extLst>
          </p:nvPr>
        </p:nvGraphicFramePr>
        <p:xfrm>
          <a:off x="129047" y="1296787"/>
          <a:ext cx="8849578" cy="3973481"/>
        </p:xfrm>
        <a:graphic>
          <a:graphicData uri="http://schemas.openxmlformats.org/drawingml/2006/table">
            <a:tbl>
              <a:tblPr/>
              <a:tblGrid>
                <a:gridCol w="963670">
                  <a:extLst>
                    <a:ext uri="{9D8B030D-6E8A-4147-A177-3AD203B41FA5}">
                      <a16:colId xmlns:a16="http://schemas.microsoft.com/office/drawing/2014/main" val="3111596285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2821835225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1334553217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4177077953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3323290850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2623425991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886784246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2976990807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3600170215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131373070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268150454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283220901"/>
                    </a:ext>
                  </a:extLst>
                </a:gridCol>
                <a:gridCol w="657159">
                  <a:extLst>
                    <a:ext uri="{9D8B030D-6E8A-4147-A177-3AD203B41FA5}">
                      <a16:colId xmlns:a16="http://schemas.microsoft.com/office/drawing/2014/main" val="3987092402"/>
                    </a:ext>
                  </a:extLst>
                </a:gridCol>
              </a:tblGrid>
              <a:tr h="2501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59" marR="7359" marT="73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AFO (n = 159)</a:t>
                      </a:r>
                    </a:p>
                  </a:txBody>
                  <a:tcPr marL="7359" marR="7359" marT="73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59" marR="7359" marT="73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59" marR="7359" marT="73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59" marR="7359" marT="73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59" marR="7359" marT="73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AFO  mean of sites (n = 53)</a:t>
                      </a:r>
                    </a:p>
                  </a:txBody>
                  <a:tcPr marL="7359" marR="7359" marT="73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59" marR="7359" marT="73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59" marR="7359" marT="73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960251"/>
                  </a:ext>
                </a:extLst>
              </a:tr>
              <a:tr h="48564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RFS Field</a:t>
                      </a:r>
                    </a:p>
                  </a:txBody>
                  <a:tcPr marL="7359" marR="7359" marT="7359" marB="0" anchor="b">
                    <a:lnL>
                      <a:noFill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cover %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height (m)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base height (m)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litter fuel (t/ha)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surface fuel (t/ha)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bark fuel (t/ha)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cover %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height (m)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base height (m)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litter fuel (t/ha)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surface fuel (t/ha)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bark fuel (t/ha)</a:t>
                      </a:r>
                    </a:p>
                  </a:txBody>
                  <a:tcPr marL="7359" marR="7359" marT="7359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55471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litter depth (mm)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0.38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15391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litter cover (%)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0.18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110529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litter load (t/ha)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36203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near surface height (m)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035555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near suface cover (%)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-0.18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0.08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-0.18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26602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elevated fuel height (m)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571612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elev_cov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-0.08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729384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elevated fuel load (t/ha)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-0.18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064007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bark load (t/ha)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0.08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901344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canopy height (m)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-0.34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-0.07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-0.42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-0.11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308856"/>
                  </a:ext>
                </a:extLst>
              </a:tr>
              <a:tr h="294332">
                <a:tc>
                  <a:txBody>
                    <a:bodyPr/>
                    <a:lstStyle/>
                    <a:p>
                      <a:pPr algn="r" fontAlgn="ctr"/>
                      <a:r>
                        <a:rPr lang="en-AU" sz="8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canopy cover (%)</a:t>
                      </a:r>
                    </a:p>
                  </a:txBody>
                  <a:tcPr marL="7359" marR="7359" marT="73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0.58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0.33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0.16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0.54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7359" marR="7359" marT="29433" marB="294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01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60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Sampling – 53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x 20 m transects per site</a:t>
            </a:r>
          </a:p>
          <a:p>
            <a:r>
              <a:rPr lang="en-US" dirty="0" smtClean="0"/>
              <a:t>By Area:</a:t>
            </a:r>
          </a:p>
          <a:p>
            <a:pPr lvl="1"/>
            <a:r>
              <a:rPr lang="en-US" dirty="0" smtClean="0"/>
              <a:t>Central: 67</a:t>
            </a:r>
          </a:p>
          <a:p>
            <a:pPr lvl="1"/>
            <a:r>
              <a:rPr lang="en-US" dirty="0" err="1" smtClean="0"/>
              <a:t>Pilliga</a:t>
            </a:r>
            <a:r>
              <a:rPr lang="en-US" dirty="0" smtClean="0"/>
              <a:t>: 31</a:t>
            </a:r>
          </a:p>
          <a:p>
            <a:pPr lvl="1"/>
            <a:r>
              <a:rPr lang="en-US" dirty="0" err="1" smtClean="0"/>
              <a:t>Snowys</a:t>
            </a:r>
            <a:r>
              <a:rPr lang="en-US" dirty="0" smtClean="0"/>
              <a:t>: 61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278" y="1535733"/>
            <a:ext cx="5201376" cy="4029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88363"/>
            <a:ext cx="3840480" cy="2160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00009" y="3550693"/>
            <a:ext cx="2560320" cy="192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Data – per 20 m transect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Litter depth: (mm) x 10</a:t>
            </a:r>
          </a:p>
          <a:p>
            <a:r>
              <a:rPr lang="en-US" dirty="0" smtClean="0"/>
              <a:t>Litter cover: (presence/absence) x 10</a:t>
            </a:r>
          </a:p>
          <a:p>
            <a:r>
              <a:rPr lang="en-US" dirty="0"/>
              <a:t>Near surface </a:t>
            </a:r>
            <a:r>
              <a:rPr lang="en-US" dirty="0" smtClean="0"/>
              <a:t>fuel height</a:t>
            </a:r>
            <a:r>
              <a:rPr lang="en-US" dirty="0"/>
              <a:t>: (m) x 10</a:t>
            </a:r>
          </a:p>
          <a:p>
            <a:r>
              <a:rPr lang="en-US" dirty="0"/>
              <a:t>Near surface fuel: (presence/absence) x 10</a:t>
            </a:r>
          </a:p>
          <a:p>
            <a:r>
              <a:rPr lang="en-US" dirty="0" smtClean="0"/>
              <a:t>Elevated fuel height</a:t>
            </a:r>
            <a:r>
              <a:rPr lang="en-US" dirty="0"/>
              <a:t>: (m) x 10</a:t>
            </a:r>
          </a:p>
          <a:p>
            <a:r>
              <a:rPr lang="en-US" dirty="0" smtClean="0"/>
              <a:t>Elevated fuel</a:t>
            </a:r>
            <a:r>
              <a:rPr lang="en-US" dirty="0"/>
              <a:t>: (presence/absence) x 10</a:t>
            </a:r>
          </a:p>
          <a:p>
            <a:r>
              <a:rPr lang="en-US" dirty="0" smtClean="0"/>
              <a:t>Canopy height</a:t>
            </a:r>
            <a:r>
              <a:rPr lang="en-US" dirty="0"/>
              <a:t>: (m) x </a:t>
            </a:r>
            <a:r>
              <a:rPr lang="en-US" dirty="0" smtClean="0"/>
              <a:t>5</a:t>
            </a:r>
            <a:endParaRPr lang="en-US" dirty="0"/>
          </a:p>
          <a:p>
            <a:r>
              <a:rPr lang="en-US" dirty="0" smtClean="0"/>
              <a:t>Canopy cover: (%) </a:t>
            </a:r>
            <a:r>
              <a:rPr lang="en-US" dirty="0"/>
              <a:t>x </a:t>
            </a:r>
            <a:r>
              <a:rPr lang="en-US" dirty="0" smtClean="0"/>
              <a:t>5</a:t>
            </a:r>
            <a:endParaRPr lang="en-US" dirty="0"/>
          </a:p>
          <a:p>
            <a:r>
              <a:rPr lang="en-US" dirty="0" smtClean="0"/>
              <a:t>Bark type: x 1</a:t>
            </a:r>
            <a:endParaRPr lang="en-US" dirty="0"/>
          </a:p>
          <a:p>
            <a:r>
              <a:rPr lang="en-US" dirty="0" smtClean="0"/>
              <a:t>Bark hazard rating:  </a:t>
            </a:r>
            <a:r>
              <a:rPr lang="en-US" dirty="0"/>
              <a:t>x </a:t>
            </a:r>
            <a:r>
              <a:rPr lang="en-US" dirty="0" smtClean="0"/>
              <a:t>1</a:t>
            </a:r>
          </a:p>
          <a:p>
            <a:r>
              <a:rPr lang="en-US" dirty="0" smtClean="0"/>
              <a:t>Photos: x heaps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2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Data – averaged per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Litter depth: (mm) mean</a:t>
            </a:r>
          </a:p>
          <a:p>
            <a:r>
              <a:rPr lang="en-US" dirty="0" smtClean="0"/>
              <a:t>Litter cover: %</a:t>
            </a:r>
          </a:p>
          <a:p>
            <a:r>
              <a:rPr lang="en-US" dirty="0"/>
              <a:t>Near surface </a:t>
            </a:r>
            <a:r>
              <a:rPr lang="en-US" dirty="0" smtClean="0"/>
              <a:t>fuel height</a:t>
            </a:r>
            <a:r>
              <a:rPr lang="en-US" dirty="0"/>
              <a:t>: (m) </a:t>
            </a:r>
            <a:r>
              <a:rPr lang="en-US" dirty="0" smtClean="0"/>
              <a:t>mean</a:t>
            </a:r>
            <a:endParaRPr lang="en-US" dirty="0"/>
          </a:p>
          <a:p>
            <a:r>
              <a:rPr lang="en-US" dirty="0"/>
              <a:t>Near surface fuel: </a:t>
            </a:r>
            <a:r>
              <a:rPr lang="en-US" dirty="0" smtClean="0"/>
              <a:t>%</a:t>
            </a:r>
            <a:endParaRPr lang="en-US" dirty="0"/>
          </a:p>
          <a:p>
            <a:r>
              <a:rPr lang="en-US" dirty="0" smtClean="0"/>
              <a:t>Elevated fuel height</a:t>
            </a:r>
            <a:r>
              <a:rPr lang="en-US" dirty="0"/>
              <a:t>: (m) </a:t>
            </a:r>
            <a:r>
              <a:rPr lang="en-US" dirty="0" smtClean="0"/>
              <a:t>mean</a:t>
            </a:r>
            <a:endParaRPr lang="en-US" dirty="0"/>
          </a:p>
          <a:p>
            <a:r>
              <a:rPr lang="en-US" dirty="0" smtClean="0"/>
              <a:t>Elevated fuel</a:t>
            </a:r>
            <a:r>
              <a:rPr lang="en-US" dirty="0"/>
              <a:t>: </a:t>
            </a:r>
            <a:r>
              <a:rPr lang="en-US" dirty="0" smtClean="0"/>
              <a:t>%</a:t>
            </a:r>
            <a:endParaRPr lang="en-US" dirty="0"/>
          </a:p>
          <a:p>
            <a:r>
              <a:rPr lang="en-US" dirty="0" smtClean="0"/>
              <a:t>Canopy height</a:t>
            </a:r>
            <a:r>
              <a:rPr lang="en-US" dirty="0"/>
              <a:t>: </a:t>
            </a:r>
            <a:r>
              <a:rPr lang="en-US" dirty="0" smtClean="0"/>
              <a:t>(m) mean</a:t>
            </a:r>
            <a:endParaRPr lang="en-US" dirty="0"/>
          </a:p>
          <a:p>
            <a:r>
              <a:rPr lang="en-US" dirty="0" smtClean="0"/>
              <a:t>Canopy cover: (%) mean</a:t>
            </a:r>
            <a:endParaRPr lang="en-US" dirty="0"/>
          </a:p>
          <a:p>
            <a:r>
              <a:rPr lang="en-US" dirty="0" smtClean="0"/>
              <a:t>Bark type: x 1</a:t>
            </a:r>
            <a:endParaRPr lang="en-US" dirty="0"/>
          </a:p>
          <a:p>
            <a:r>
              <a:rPr lang="en-US" dirty="0" smtClean="0"/>
              <a:t>Bark hazard rating:  </a:t>
            </a:r>
            <a:r>
              <a:rPr lang="en-US" dirty="0"/>
              <a:t>x </a:t>
            </a:r>
            <a:r>
              <a:rPr lang="en-US" dirty="0" smtClean="0"/>
              <a:t>1</a:t>
            </a:r>
          </a:p>
          <a:p>
            <a:r>
              <a:rPr lang="en-US" dirty="0" smtClean="0"/>
              <a:t>Photos: x heaps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80" y="1920240"/>
            <a:ext cx="216027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 (n = 159)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6433"/>
              </p:ext>
            </p:extLst>
          </p:nvPr>
        </p:nvGraphicFramePr>
        <p:xfrm>
          <a:off x="1223293" y="1152525"/>
          <a:ext cx="6697414" cy="4686529"/>
        </p:xfrm>
        <a:graphic>
          <a:graphicData uri="http://schemas.openxmlformats.org/drawingml/2006/table">
            <a:tbl>
              <a:tblPr/>
              <a:tblGrid>
                <a:gridCol w="1037478">
                  <a:extLst>
                    <a:ext uri="{9D8B030D-6E8A-4147-A177-3AD203B41FA5}">
                      <a16:colId xmlns:a16="http://schemas.microsoft.com/office/drawing/2014/main" val="2324023917"/>
                    </a:ext>
                  </a:extLst>
                </a:gridCol>
                <a:gridCol w="707492">
                  <a:extLst>
                    <a:ext uri="{9D8B030D-6E8A-4147-A177-3AD203B41FA5}">
                      <a16:colId xmlns:a16="http://schemas.microsoft.com/office/drawing/2014/main" val="3389099077"/>
                    </a:ext>
                  </a:extLst>
                </a:gridCol>
                <a:gridCol w="707492">
                  <a:extLst>
                    <a:ext uri="{9D8B030D-6E8A-4147-A177-3AD203B41FA5}">
                      <a16:colId xmlns:a16="http://schemas.microsoft.com/office/drawing/2014/main" val="3819176233"/>
                    </a:ext>
                  </a:extLst>
                </a:gridCol>
                <a:gridCol w="707492">
                  <a:extLst>
                    <a:ext uri="{9D8B030D-6E8A-4147-A177-3AD203B41FA5}">
                      <a16:colId xmlns:a16="http://schemas.microsoft.com/office/drawing/2014/main" val="1502818232"/>
                    </a:ext>
                  </a:extLst>
                </a:gridCol>
                <a:gridCol w="707492">
                  <a:extLst>
                    <a:ext uri="{9D8B030D-6E8A-4147-A177-3AD203B41FA5}">
                      <a16:colId xmlns:a16="http://schemas.microsoft.com/office/drawing/2014/main" val="2761930821"/>
                    </a:ext>
                  </a:extLst>
                </a:gridCol>
                <a:gridCol w="707492">
                  <a:extLst>
                    <a:ext uri="{9D8B030D-6E8A-4147-A177-3AD203B41FA5}">
                      <a16:colId xmlns:a16="http://schemas.microsoft.com/office/drawing/2014/main" val="1450508823"/>
                    </a:ext>
                  </a:extLst>
                </a:gridCol>
                <a:gridCol w="707492">
                  <a:extLst>
                    <a:ext uri="{9D8B030D-6E8A-4147-A177-3AD203B41FA5}">
                      <a16:colId xmlns:a16="http://schemas.microsoft.com/office/drawing/2014/main" val="2565469755"/>
                    </a:ext>
                  </a:extLst>
                </a:gridCol>
                <a:gridCol w="707492">
                  <a:extLst>
                    <a:ext uri="{9D8B030D-6E8A-4147-A177-3AD203B41FA5}">
                      <a16:colId xmlns:a16="http://schemas.microsoft.com/office/drawing/2014/main" val="1455866440"/>
                    </a:ext>
                  </a:extLst>
                </a:gridCol>
                <a:gridCol w="707492">
                  <a:extLst>
                    <a:ext uri="{9D8B030D-6E8A-4147-A177-3AD203B41FA5}">
                      <a16:colId xmlns:a16="http://schemas.microsoft.com/office/drawing/2014/main" val="2137926766"/>
                    </a:ext>
                  </a:extLst>
                </a:gridCol>
              </a:tblGrid>
              <a:tr h="269375"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AFO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632433"/>
                  </a:ext>
                </a:extLst>
              </a:tr>
              <a:tr h="522905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RFS Field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cover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ladder fuel density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height (m)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canopy base height (m)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litter fuel (t/ha)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surface fuel (t/ha)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elevated fuel (t/ha)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548235"/>
                          </a:solidFill>
                          <a:effectLst/>
                          <a:latin typeface="Segoe UI" panose="020B0502040204020203" pitchFamily="34" charset="0"/>
                        </a:rPr>
                        <a:t>bark fuel (t/ha)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54537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litter depth (mm)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0.31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0.51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0.37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0.65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598111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litter cover 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0.05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0.27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0.18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460216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litter load (t/ha)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0.41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0.41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524551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near surface height (m)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-0.06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0.11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0.05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600965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near suface cover 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-0.18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0.08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0.08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407030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elevated fuel height (m)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0.15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0.18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0.25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634116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elev_cov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0.11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-0.07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0.16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0.21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844957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elevated fuel load (t/ha)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0.25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-0.18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46870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bark load (t/ha)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0.17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0.07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326009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canopy height (m)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-0.34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-0.12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-0.07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-0.43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-0.04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998095"/>
                  </a:ext>
                </a:extLst>
              </a:tr>
              <a:tr h="316912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C00000"/>
                          </a:solidFill>
                          <a:effectLst/>
                          <a:latin typeface="Segoe UI" panose="020B0502040204020203" pitchFamily="34" charset="0"/>
                        </a:rPr>
                        <a:t>canopy cover 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-0.3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0.42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0.26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0.53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0.55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0.41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0.58</a:t>
                      </a:r>
                    </a:p>
                  </a:txBody>
                  <a:tcPr marL="9525" marR="9525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617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2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Canopy cover - all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7378"/>
            <a:ext cx="7785904" cy="4752000"/>
          </a:xfrm>
        </p:spPr>
      </p:pic>
    </p:spTree>
    <p:extLst>
      <p:ext uri="{BB962C8B-B14F-4D97-AF65-F5344CB8AC3E}">
        <p14:creationId xmlns:p14="http://schemas.microsoft.com/office/powerpoint/2010/main" val="203583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461"/>
            <a:ext cx="8229600" cy="644658"/>
          </a:xfrm>
        </p:spPr>
        <p:txBody>
          <a:bodyPr/>
          <a:lstStyle/>
          <a:p>
            <a:r>
              <a:rPr lang="en-AU" dirty="0" smtClean="0"/>
              <a:t>Canopy cover – by region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1119"/>
            <a:ext cx="6521905" cy="5417143"/>
          </a:xfrm>
        </p:spPr>
      </p:pic>
    </p:spTree>
    <p:extLst>
      <p:ext uri="{BB962C8B-B14F-4D97-AF65-F5344CB8AC3E}">
        <p14:creationId xmlns:p14="http://schemas.microsoft.com/office/powerpoint/2010/main" val="416487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Canopy base height - all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0" y="1147378"/>
            <a:ext cx="7777523" cy="4752000"/>
          </a:xfrm>
        </p:spPr>
      </p:pic>
    </p:spTree>
    <p:extLst>
      <p:ext uri="{BB962C8B-B14F-4D97-AF65-F5344CB8AC3E}">
        <p14:creationId xmlns:p14="http://schemas.microsoft.com/office/powerpoint/2010/main" val="1247947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461"/>
            <a:ext cx="8229600" cy="644658"/>
          </a:xfrm>
        </p:spPr>
        <p:txBody>
          <a:bodyPr/>
          <a:lstStyle/>
          <a:p>
            <a:r>
              <a:rPr lang="en-AU" dirty="0" smtClean="0"/>
              <a:t>Canopy base height – by region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" y="981119"/>
            <a:ext cx="6514285" cy="5417143"/>
          </a:xfrm>
        </p:spPr>
      </p:pic>
    </p:spTree>
    <p:extLst>
      <p:ext uri="{BB962C8B-B14F-4D97-AF65-F5344CB8AC3E}">
        <p14:creationId xmlns:p14="http://schemas.microsoft.com/office/powerpoint/2010/main" val="3541077670"/>
      </p:ext>
    </p:extLst>
  </p:cSld>
  <p:clrMapOvr>
    <a:masterClrMapping/>
  </p:clrMapOvr>
</p:sld>
</file>

<file path=ppt/theme/theme1.xml><?xml version="1.0" encoding="utf-8"?>
<a:theme xmlns:a="http://schemas.openxmlformats.org/drawingml/2006/main" name="RUR004_PowerpointTemplate_v3_Bottom_WithWarata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W_RFS_PowerPoint_Presentation" id="{9770F785-ED3B-C940-8B06-360BB8C65ABE}" vid="{874EBD1E-A1BD-5E47-AE30-91124B8525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NSW_RFS_PowerPoint_Presentation</Template>
  <TotalTime>245</TotalTime>
  <Words>1010</Words>
  <Application>Microsoft Office PowerPoint</Application>
  <PresentationFormat>On-screen Show (4:3)</PresentationFormat>
  <Paragraphs>486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Segoe UI</vt:lpstr>
      <vt:lpstr>Wingdings</vt:lpstr>
      <vt:lpstr>RUR004_PowerpointTemplate_v3_Bottom_WithWaratah</vt:lpstr>
      <vt:lpstr>Initial data exploration</vt:lpstr>
      <vt:lpstr>Field Sampling – 53 sites</vt:lpstr>
      <vt:lpstr>Field Data – per 20 m transect</vt:lpstr>
      <vt:lpstr>Field Data – averaged per plot</vt:lpstr>
      <vt:lpstr>Correlations (n = 159)</vt:lpstr>
      <vt:lpstr>Canopy cover - all</vt:lpstr>
      <vt:lpstr>Canopy cover – by region</vt:lpstr>
      <vt:lpstr>Canopy base height - all</vt:lpstr>
      <vt:lpstr>Canopy base height – by region</vt:lpstr>
      <vt:lpstr>Surface fuel- all</vt:lpstr>
      <vt:lpstr>Surface fuel – by region</vt:lpstr>
      <vt:lpstr>Surface fuel – by vegetation type</vt:lpstr>
      <vt:lpstr>Issues</vt:lpstr>
      <vt:lpstr>Issues</vt:lpstr>
      <vt:lpstr>Issues</vt:lpstr>
      <vt:lpstr>Correlation comparisons</vt:lpstr>
      <vt:lpstr>Correlation comparisons</vt:lpstr>
    </vt:vector>
  </TitlesOfParts>
  <Company>NSW Rural Fire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&lt;SUB HEADING/DESCRIPTOR&gt;</dc:title>
  <dc:creator>Geoff Goldrick</dc:creator>
  <cp:lastModifiedBy>Geoff Goldrick</cp:lastModifiedBy>
  <cp:revision>21</cp:revision>
  <dcterms:created xsi:type="dcterms:W3CDTF">2022-03-31T08:45:10Z</dcterms:created>
  <dcterms:modified xsi:type="dcterms:W3CDTF">2022-03-31T12:50:41Z</dcterms:modified>
</cp:coreProperties>
</file>